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86" r:id="rId2"/>
    <p:sldId id="263" r:id="rId3"/>
    <p:sldId id="271" r:id="rId4"/>
    <p:sldId id="266" r:id="rId5"/>
    <p:sldId id="268" r:id="rId6"/>
    <p:sldId id="270" r:id="rId7"/>
    <p:sldId id="283" r:id="rId8"/>
    <p:sldId id="272" r:id="rId9"/>
    <p:sldId id="269" r:id="rId10"/>
    <p:sldId id="274" r:id="rId11"/>
    <p:sldId id="275" r:id="rId12"/>
    <p:sldId id="278" r:id="rId13"/>
    <p:sldId id="281" r:id="rId14"/>
    <p:sldId id="282" r:id="rId15"/>
    <p:sldId id="277" r:id="rId16"/>
    <p:sldId id="276" r:id="rId17"/>
    <p:sldId id="284" r:id="rId18"/>
    <p:sldId id="280" r:id="rId19"/>
    <p:sldId id="279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8" autoAdjust="0"/>
    <p:restoredTop sz="94249" autoAdjust="0"/>
  </p:normalViewPr>
  <p:slideViewPr>
    <p:cSldViewPr snapToGrid="0">
      <p:cViewPr varScale="1">
        <p:scale>
          <a:sx n="81" d="100"/>
          <a:sy n="81" d="100"/>
        </p:scale>
        <p:origin x="20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289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71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46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57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095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46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77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25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86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03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6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6DC4-9B46-41B0-B2A1-A9001354E5A8}" type="datetimeFigureOut">
              <a:rPr lang="fr-FR" smtClean="0"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574B8-B88B-4DFF-BD7A-B264A411D2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63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803F8-6B68-9CEA-D97B-AF0C8C75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blanc, brouillard, conception&#10;&#10;Description générée automatiquement">
            <a:extLst>
              <a:ext uri="{FF2B5EF4-FFF2-40B4-BE49-F238E27FC236}">
                <a16:creationId xmlns:a16="http://schemas.microsoft.com/office/drawing/2014/main" id="{3ADBB110-6D02-7ABE-784A-2C643B60B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46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CB0DB4-C713-E363-9B76-6DAAAF0EF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659"/>
            <a:ext cx="12191999" cy="67594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71E481-D278-E646-E808-A09B1B83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5658"/>
            <a:ext cx="12192002" cy="6885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4864BB-E76F-3E1D-0F82-9362B4D2524B}"/>
              </a:ext>
            </a:extLst>
          </p:cNvPr>
          <p:cNvSpPr/>
          <p:nvPr/>
        </p:nvSpPr>
        <p:spPr>
          <a:xfrm>
            <a:off x="1138700" y="4440972"/>
            <a:ext cx="274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Groupe</a:t>
            </a:r>
          </a:p>
        </p:txBody>
      </p:sp>
      <p:pic>
        <p:nvPicPr>
          <p:cNvPr id="7" name="Espace réservé du contenu 8">
            <a:extLst>
              <a:ext uri="{FF2B5EF4-FFF2-40B4-BE49-F238E27FC236}">
                <a16:creationId xmlns:a16="http://schemas.microsoft.com/office/drawing/2014/main" id="{AEB0B15F-0538-9A12-2E7D-A572B5BCE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206" y="5484201"/>
            <a:ext cx="4640184" cy="104414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DE17F-7990-7EC0-6B01-AB4DE8154625}"/>
              </a:ext>
            </a:extLst>
          </p:cNvPr>
          <p:cNvSpPr/>
          <p:nvPr/>
        </p:nvSpPr>
        <p:spPr>
          <a:xfrm>
            <a:off x="186821" y="1893808"/>
            <a:ext cx="6215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Cultivateur de saveurs depuis 1987</a:t>
            </a:r>
          </a:p>
        </p:txBody>
      </p:sp>
    </p:spTree>
    <p:extLst>
      <p:ext uri="{BB962C8B-B14F-4D97-AF65-F5344CB8AC3E}">
        <p14:creationId xmlns:p14="http://schemas.microsoft.com/office/powerpoint/2010/main" val="214631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iel, nuage, nature, plein air&#10;&#10;Description générée automatiquement">
            <a:extLst>
              <a:ext uri="{FF2B5EF4-FFF2-40B4-BE49-F238E27FC236}">
                <a16:creationId xmlns:a16="http://schemas.microsoft.com/office/drawing/2014/main" id="{4E3BBA25-7E28-7247-0645-3418FF9D1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5"/>
            <a:ext cx="12192000" cy="68546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3023D7-BEC2-6D89-F583-76A33A0CF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-12396"/>
            <a:ext cx="12192000" cy="687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E1524B-89EE-0B63-8109-209281036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561" y="485331"/>
            <a:ext cx="4662801" cy="14740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F0FD67-A647-74EA-ABD5-76BDE1A62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8497" y="759850"/>
            <a:ext cx="5767529" cy="6590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4E815DA-2B06-49F9-49E9-3CBB3F8022DB}"/>
              </a:ext>
            </a:extLst>
          </p:cNvPr>
          <p:cNvSpPr txBox="1">
            <a:spLocks/>
          </p:cNvSpPr>
          <p:nvPr/>
        </p:nvSpPr>
        <p:spPr>
          <a:xfrm>
            <a:off x="516840" y="4101247"/>
            <a:ext cx="8213399" cy="125996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 développement UNIQUE et NOVATEUR de </a:t>
            </a:r>
            <a:r>
              <a:rPr lang="fr-FR" sz="2400" b="1" kern="100" dirty="0">
                <a:solidFill>
                  <a:schemeClr val="accent6">
                    <a:lumMod val="50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FRUITS 1870</a:t>
            </a: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00000"/>
              </a:lnSpc>
            </a:pP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 transformation de légumes de 4</a:t>
            </a:r>
            <a:r>
              <a:rPr lang="fr-FR" sz="2400" kern="100" baseline="300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gamme par le procédé </a:t>
            </a:r>
          </a:p>
          <a:p>
            <a:pPr algn="ctr">
              <a:lnSpc>
                <a:spcPct val="100000"/>
              </a:lnSpc>
            </a:pPr>
            <a:r>
              <a:rPr lang="fr-FR" sz="2400" b="1" kern="100" dirty="0">
                <a:solidFill>
                  <a:schemeClr val="accent1">
                    <a:lumMod val="7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"IMPREGNATION BY JEAN-MARC TACHET"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3E0AD2-B762-0439-A49B-4FD06AEA4688}"/>
              </a:ext>
            </a:extLst>
          </p:cNvPr>
          <p:cNvSpPr txBox="1"/>
          <p:nvPr/>
        </p:nvSpPr>
        <p:spPr>
          <a:xfrm>
            <a:off x="587184" y="3398708"/>
            <a:ext cx="774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Deux Familles – Un Maître Cuisinier MOF 1993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70C4D01-0D5E-99ED-CA4D-8334C5A3B931}"/>
              </a:ext>
            </a:extLst>
          </p:cNvPr>
          <p:cNvSpPr txBox="1">
            <a:spLocks/>
          </p:cNvSpPr>
          <p:nvPr/>
        </p:nvSpPr>
        <p:spPr>
          <a:xfrm>
            <a:off x="516840" y="5345317"/>
            <a:ext cx="9105356" cy="169200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FR" sz="2400" b="1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FRUITS DE LA TERRE</a:t>
            </a: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production et négoce de pommes de terre</a:t>
            </a:r>
          </a:p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FR" sz="2400" b="1" kern="100" dirty="0">
                <a:solidFill>
                  <a:schemeClr val="accent6">
                    <a:lumMod val="50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GHISETTI 1870</a:t>
            </a: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l’industriel italien </a:t>
            </a:r>
          </a:p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FR" sz="2400" b="1" kern="100" dirty="0">
                <a:solidFill>
                  <a:schemeClr val="accent1">
                    <a:lumMod val="50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Jean-Marc TACHET</a:t>
            </a: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Maître Cuisinier MOF 1993</a:t>
            </a:r>
          </a:p>
        </p:txBody>
      </p:sp>
    </p:spTree>
    <p:extLst>
      <p:ext uri="{BB962C8B-B14F-4D97-AF65-F5344CB8AC3E}">
        <p14:creationId xmlns:p14="http://schemas.microsoft.com/office/powerpoint/2010/main" val="3977740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F8B3E00-F959-FAD6-4E2F-224C3A813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2" y="0"/>
            <a:ext cx="3598604" cy="39999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3023D7-BEC2-6D89-F583-76A33A0CF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9" cy="6857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C11E17E-0B25-6079-6182-328F65D04F44}"/>
              </a:ext>
            </a:extLst>
          </p:cNvPr>
          <p:cNvSpPr txBox="1"/>
          <p:nvPr/>
        </p:nvSpPr>
        <p:spPr>
          <a:xfrm>
            <a:off x="3916680" y="2228669"/>
            <a:ext cx="7056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Il est à l’origine d’un procédé révolutionnaire </a:t>
            </a:r>
          </a:p>
          <a:p>
            <a:pPr algn="ctr"/>
            <a:r>
              <a:rPr lang="fr-FR" sz="2400" dirty="0"/>
              <a:t>d’enrichissement des aliments par imprégnation.</a:t>
            </a:r>
          </a:p>
          <a:p>
            <a:pPr algn="ctr"/>
            <a:r>
              <a:rPr lang="fr-FR" sz="2400" dirty="0"/>
              <a:t>Méthode aux multiples avantages 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94E948-F5A6-C18C-262B-EBE81B04D470}"/>
              </a:ext>
            </a:extLst>
          </p:cNvPr>
          <p:cNvSpPr txBox="1"/>
          <p:nvPr/>
        </p:nvSpPr>
        <p:spPr>
          <a:xfrm>
            <a:off x="5257920" y="1066686"/>
            <a:ext cx="3836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Jean-Marc TACHET</a:t>
            </a:r>
            <a:endParaRPr lang="fr-FR" sz="3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6CD30A-2A5E-CBB8-2E67-6B19E0A78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4464" y="4790971"/>
            <a:ext cx="3467380" cy="10961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3DA24F-D365-4081-BB1B-BF63252CE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779" y="4421262"/>
            <a:ext cx="2310832" cy="1887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A0CDEF-FEAF-6035-D7D7-28904FE05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4077" y="140680"/>
            <a:ext cx="1131897" cy="2263793"/>
          </a:xfrm>
          <a:prstGeom prst="rect">
            <a:avLst/>
          </a:prstGeom>
          <a:effectLst>
            <a:outerShdw blurRad="50800" dist="254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 descr="Une image contenant texte, logo, affiche, Graphique&#10;&#10;Description générée automatiquement">
            <a:extLst>
              <a:ext uri="{FF2B5EF4-FFF2-40B4-BE49-F238E27FC236}">
                <a16:creationId xmlns:a16="http://schemas.microsoft.com/office/drawing/2014/main" id="{997C2FD3-425D-35C0-C66C-EDB4DE9E5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50" y="164505"/>
            <a:ext cx="2131853" cy="1829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59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personne, Visage humain, sourire&#10;&#10;Description générée automatiquement">
            <a:extLst>
              <a:ext uri="{FF2B5EF4-FFF2-40B4-BE49-F238E27FC236}">
                <a16:creationId xmlns:a16="http://schemas.microsoft.com/office/drawing/2014/main" id="{E7275D85-7F1A-D0C7-B2A6-57EA60660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95" y="2439920"/>
            <a:ext cx="4297043" cy="4416405"/>
          </a:xfrm>
          <a:prstGeom prst="rect">
            <a:avLst/>
          </a:prstGeom>
        </p:spPr>
      </p:pic>
      <p:pic>
        <p:nvPicPr>
          <p:cNvPr id="2" name="Image 1" descr="Une image contenant ciel, nuage, nature, plein air&#10;&#10;Description générée automatiquement">
            <a:extLst>
              <a:ext uri="{FF2B5EF4-FFF2-40B4-BE49-F238E27FC236}">
                <a16:creationId xmlns:a16="http://schemas.microsoft.com/office/drawing/2014/main" id="{BF79E633-97F3-4347-8B6F-ECA061AAD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5"/>
            <a:ext cx="12192000" cy="68546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7424F2-ADAF-8E9D-40DE-5588606C1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-12402"/>
            <a:ext cx="12192000" cy="6854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4B83F6-2796-279B-E311-0DE7452D0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2181" y="-93152"/>
            <a:ext cx="2872277" cy="908040"/>
          </a:xfrm>
          <a:prstGeom prst="rect">
            <a:avLst/>
          </a:prstGeom>
        </p:spPr>
      </p:pic>
      <p:pic>
        <p:nvPicPr>
          <p:cNvPr id="7" name="Image 6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56EF8EC5-A4D1-4124-F0C2-8E205A7F1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24" y="240535"/>
            <a:ext cx="3465102" cy="17575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79DEEE-56EE-CD7B-0613-913D3C8204BA}"/>
              </a:ext>
            </a:extLst>
          </p:cNvPr>
          <p:cNvSpPr txBox="1"/>
          <p:nvPr/>
        </p:nvSpPr>
        <p:spPr>
          <a:xfrm>
            <a:off x="898883" y="3389196"/>
            <a:ext cx="57642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Jean-Marc TACHET lauréat du</a:t>
            </a:r>
          </a:p>
          <a:p>
            <a:pPr algn="ctr"/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concours ARTINOV 2023</a:t>
            </a:r>
            <a:endParaRPr lang="fr-FR" sz="3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428BB86-2D92-799D-E218-2E79E1D9B636}"/>
              </a:ext>
            </a:extLst>
          </p:cNvPr>
          <p:cNvSpPr txBox="1"/>
          <p:nvPr/>
        </p:nvSpPr>
        <p:spPr>
          <a:xfrm>
            <a:off x="509590" y="4572091"/>
            <a:ext cx="75150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procédé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"IMPREGNATION BY JEAN-MARC TACHET" </a:t>
            </a:r>
            <a:r>
              <a:rPr lang="fr-FR" sz="2400" dirty="0"/>
              <a:t>emporte le prix de "l’innovation de savoir-faire" :</a:t>
            </a:r>
          </a:p>
          <a:p>
            <a:endParaRPr lang="fr-FR" sz="1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Une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DLC de 30 jours en frais </a:t>
            </a:r>
            <a:r>
              <a:rPr lang="fr-FR" sz="2400" dirty="0"/>
              <a:t>quand elle est de 8 à 10 jours d’ordinaire, sans altération des qualités nutritives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B030E4-E696-AD74-4016-1F6749BAD411}"/>
              </a:ext>
            </a:extLst>
          </p:cNvPr>
          <p:cNvSpPr txBox="1"/>
          <p:nvPr/>
        </p:nvSpPr>
        <p:spPr>
          <a:xfrm>
            <a:off x="5518941" y="6337377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Mais aussi…</a:t>
            </a:r>
          </a:p>
        </p:txBody>
      </p:sp>
    </p:spTree>
    <p:extLst>
      <p:ext uri="{BB962C8B-B14F-4D97-AF65-F5344CB8AC3E}">
        <p14:creationId xmlns:p14="http://schemas.microsoft.com/office/powerpoint/2010/main" val="1405876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8F8808C-0402-2633-AED0-2D137AE2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5D63FA-B2A8-753B-1A17-9399306A5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2181" y="-93152"/>
            <a:ext cx="2872277" cy="908040"/>
          </a:xfrm>
          <a:prstGeom prst="rect">
            <a:avLst/>
          </a:prstGeom>
        </p:spPr>
      </p:pic>
      <p:pic>
        <p:nvPicPr>
          <p:cNvPr id="4" name="Image 3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793594D5-8CF6-024D-8700-BF2F2FFF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24" y="4484727"/>
            <a:ext cx="3465102" cy="17575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107C54-AE84-3A8E-F4A5-92E08F61DBEE}"/>
              </a:ext>
            </a:extLst>
          </p:cNvPr>
          <p:cNvSpPr txBox="1"/>
          <p:nvPr/>
        </p:nvSpPr>
        <p:spPr>
          <a:xfrm>
            <a:off x="2864193" y="442748"/>
            <a:ext cx="4807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Temps de cuisson réduits</a:t>
            </a:r>
            <a:endParaRPr lang="fr-FR" sz="3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2A4710-FF5F-4E99-0315-C527587D5387}"/>
              </a:ext>
            </a:extLst>
          </p:cNvPr>
          <p:cNvSpPr txBox="1"/>
          <p:nvPr/>
        </p:nvSpPr>
        <p:spPr>
          <a:xfrm>
            <a:off x="1046426" y="1324947"/>
            <a:ext cx="8345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Des temps de cuissons divisés par 2 …</a:t>
            </a:r>
          </a:p>
          <a:p>
            <a:r>
              <a:rPr lang="fr-FR" sz="2400" dirty="0"/>
              <a:t>Avec un impact direct sur l’activité des professionnels CHR 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Meilleure gestion des stocks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Augmentation des flux de service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Diminution de la consommation d’énergie thermique</a:t>
            </a:r>
          </a:p>
        </p:txBody>
      </p:sp>
    </p:spTree>
    <p:extLst>
      <p:ext uri="{BB962C8B-B14F-4D97-AF65-F5344CB8AC3E}">
        <p14:creationId xmlns:p14="http://schemas.microsoft.com/office/powerpoint/2010/main" val="1523834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ciel, nuage, nature, plein air&#10;&#10;Description générée automatiquement">
            <a:extLst>
              <a:ext uri="{FF2B5EF4-FFF2-40B4-BE49-F238E27FC236}">
                <a16:creationId xmlns:a16="http://schemas.microsoft.com/office/drawing/2014/main" id="{44C6B3E9-41E6-EF36-5D46-1748994F2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5"/>
            <a:ext cx="12192000" cy="68546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A7A9D3-120D-D6AA-A47A-C698E07E7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-1" y="-26911"/>
            <a:ext cx="12192000" cy="6898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D2F54B-60F4-7ADB-16AA-65B313097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2181" y="-93152"/>
            <a:ext cx="2872277" cy="908040"/>
          </a:xfrm>
          <a:prstGeom prst="rect">
            <a:avLst/>
          </a:prstGeom>
        </p:spPr>
      </p:pic>
      <p:pic>
        <p:nvPicPr>
          <p:cNvPr id="3" name="Image 2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D1C3E37B-7E69-D347-5B06-D89B9FC56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24" y="240535"/>
            <a:ext cx="3465102" cy="17575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30C394C-375C-B3F0-E07C-613EE7F4C2B6}"/>
              </a:ext>
            </a:extLst>
          </p:cNvPr>
          <p:cNvSpPr txBox="1"/>
          <p:nvPr/>
        </p:nvSpPr>
        <p:spPr>
          <a:xfrm>
            <a:off x="3099826" y="3265715"/>
            <a:ext cx="5992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Enrichissement des aliments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607AC-1517-FB9B-164C-337F1A8D1D45}"/>
              </a:ext>
            </a:extLst>
          </p:cNvPr>
          <p:cNvSpPr txBox="1"/>
          <p:nvPr/>
        </p:nvSpPr>
        <p:spPr>
          <a:xfrm>
            <a:off x="105507" y="3850490"/>
            <a:ext cx="1198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Pour une cuisine naturelle 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Nos produits sont sans additif de conservation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9C8472-26E7-DCDE-9E9A-B1C72D44EE4C}"/>
              </a:ext>
            </a:extLst>
          </p:cNvPr>
          <p:cNvSpPr txBox="1"/>
          <p:nvPr/>
        </p:nvSpPr>
        <p:spPr>
          <a:xfrm>
            <a:off x="105507" y="4762290"/>
            <a:ext cx="11980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Vers une cuisine santé 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Augmenter la qualité nutritive par enrichissement des aliments :</a:t>
            </a:r>
          </a:p>
          <a:p>
            <a:r>
              <a:rPr lang="fr-FR" sz="2400" dirty="0"/>
              <a:t>Le procédé d’imprégnation, permet aussi l’augmentation de la qualité nutritive du produit avec des compléments naturels comme la spiruline, les acides aminés, des peptides, des protéines.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Une réponse aux carences alimentaires chez les personnes âgées ou dans le mode végan…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83491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UT4657_1">
            <a:hlinkClick r:id="" action="ppaction://media"/>
            <a:extLst>
              <a:ext uri="{FF2B5EF4-FFF2-40B4-BE49-F238E27FC236}">
                <a16:creationId xmlns:a16="http://schemas.microsoft.com/office/drawing/2014/main" id="{DF07A37A-F283-39C3-45B6-B3A05CD58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22361"/>
            <a:ext cx="12192000" cy="6858000"/>
          </a:xfrm>
          <a:prstGeom prst="rect">
            <a:avLst/>
          </a:prstGeom>
        </p:spPr>
      </p:pic>
      <p:pic>
        <p:nvPicPr>
          <p:cNvPr id="9" name="Image 8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5999E069-5337-FE33-333D-5C8C25293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5"/>
            <a:ext cx="12234271" cy="69011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3E5C9C-061F-AABF-2D70-C13B37777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204" y="-29066"/>
            <a:ext cx="12234271" cy="6901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93BF444-7D30-312E-DE89-B31420824957}"/>
              </a:ext>
            </a:extLst>
          </p:cNvPr>
          <p:cNvSpPr txBox="1">
            <a:spLocks/>
          </p:cNvSpPr>
          <p:nvPr/>
        </p:nvSpPr>
        <p:spPr>
          <a:xfrm>
            <a:off x="777441" y="1238222"/>
            <a:ext cx="10637117" cy="108625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bg1"/>
                </a:solidFill>
                <a:latin typeface="+mn-lt"/>
              </a:rPr>
              <a:t>4 tonnes/h pour une production annuelle de 25.000 tonnes</a:t>
            </a:r>
            <a:endParaRPr lang="fr-FR" sz="2800" b="1" dirty="0">
              <a:solidFill>
                <a:schemeClr val="bg1"/>
              </a:solidFill>
              <a:latin typeface="+mn-lt"/>
              <a:cs typeface="Talk Sing Personal Use" pitchFamily="2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1CB3734-1D02-F4D6-7F69-3251A72AD9A7}"/>
              </a:ext>
            </a:extLst>
          </p:cNvPr>
          <p:cNvSpPr txBox="1">
            <a:spLocks/>
          </p:cNvSpPr>
          <p:nvPr/>
        </p:nvSpPr>
        <p:spPr>
          <a:xfrm>
            <a:off x="123830" y="558649"/>
            <a:ext cx="3635074" cy="5722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  </a:t>
            </a:r>
            <a:endParaRPr lang="fr-FR" sz="4000" u="sng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latin typeface="+mn-lt"/>
              <a:cs typeface="Talk Sing Personal Use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DE2A30-BF64-8791-3E47-AA1EBBECB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2181" y="-93152"/>
            <a:ext cx="2872277" cy="908040"/>
          </a:xfrm>
          <a:prstGeom prst="rect">
            <a:avLst/>
          </a:prstGeom>
        </p:spPr>
      </p:pic>
      <p:pic>
        <p:nvPicPr>
          <p:cNvPr id="3" name="Image 2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90F8581A-28F8-536F-CC60-57CEC52495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24" y="4484727"/>
            <a:ext cx="3465102" cy="17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36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iel, nuage, nature, plein air&#10;&#10;Description générée automatiquement">
            <a:extLst>
              <a:ext uri="{FF2B5EF4-FFF2-40B4-BE49-F238E27FC236}">
                <a16:creationId xmlns:a16="http://schemas.microsoft.com/office/drawing/2014/main" id="{9F66ACB4-BEE9-3924-7D43-413650AB7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5"/>
            <a:ext cx="12192000" cy="68546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F206C4-B4BC-12FD-F68C-CF672CA29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-12395"/>
            <a:ext cx="12192000" cy="687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024B7D-6BE1-DE3B-3F43-F371FD988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5297" y="2317760"/>
            <a:ext cx="5539923" cy="4812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741565-8DD5-3FB6-5A20-3748549D0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2181" y="-93152"/>
            <a:ext cx="2872277" cy="908040"/>
          </a:xfrm>
          <a:prstGeom prst="rect">
            <a:avLst/>
          </a:prstGeom>
        </p:spPr>
      </p:pic>
      <p:pic>
        <p:nvPicPr>
          <p:cNvPr id="4" name="Image 3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346A2B3E-E870-4F60-5C8B-607F18DAF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24" y="240535"/>
            <a:ext cx="3465102" cy="175756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0D7F773-8CCB-B27D-6799-A274848201B8}"/>
              </a:ext>
            </a:extLst>
          </p:cNvPr>
          <p:cNvSpPr txBox="1">
            <a:spLocks/>
          </p:cNvSpPr>
          <p:nvPr/>
        </p:nvSpPr>
        <p:spPr>
          <a:xfrm>
            <a:off x="202082" y="4319220"/>
            <a:ext cx="7023616" cy="2227905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+mn-lt"/>
                <a:cs typeface="Talk Sing Personal Use" pitchFamily="2" charset="0"/>
              </a:rPr>
              <a:t>De la pomme de terre sous forme de 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alk Sing Personal Use" pitchFamily="2" charset="0"/>
              </a:rPr>
              <a:t>Frites – Grenailles – Rondelles – Cubes</a:t>
            </a:r>
          </a:p>
          <a:p>
            <a:endParaRPr lang="fr-FR" sz="2400" dirty="0">
              <a:latin typeface="+mn-lt"/>
              <a:cs typeface="Talk Sing Personal Use" pitchFamily="2" charset="0"/>
            </a:endParaRPr>
          </a:p>
          <a:p>
            <a:r>
              <a:rPr lang="fr-FR" sz="2400" dirty="0">
                <a:latin typeface="+mn-lt"/>
                <a:cs typeface="Talk Sing Personal Use" pitchFamily="2" charset="0"/>
              </a:rPr>
              <a:t>A la carotte, la betterave et bien d’autres  possibilités …</a:t>
            </a:r>
          </a:p>
          <a:p>
            <a:r>
              <a:rPr lang="fr-FR" sz="2400" dirty="0">
                <a:latin typeface="+mn-lt"/>
                <a:cs typeface="Talk Sing Personal Use" pitchFamily="2" charset="0"/>
              </a:rPr>
              <a:t>Sous différents formats en fonction des besoins</a:t>
            </a:r>
          </a:p>
          <a:p>
            <a:endParaRPr lang="fr-FR" sz="2400" dirty="0">
              <a:latin typeface="+mn-lt"/>
              <a:cs typeface="Talk Sing Personal Use" pitchFamily="2" charset="0"/>
            </a:endParaRPr>
          </a:p>
          <a:p>
            <a:endParaRPr lang="fr-FR" sz="2400" dirty="0">
              <a:latin typeface="+mn-lt"/>
            </a:endParaRPr>
          </a:p>
          <a:p>
            <a:endParaRPr lang="fr-FR" sz="2400" b="1" dirty="0">
              <a:latin typeface="+mn-lt"/>
              <a:cs typeface="Talk Sing Personal Use" pitchFamily="2" charset="0"/>
            </a:endParaRPr>
          </a:p>
          <a:p>
            <a:pPr algn="l"/>
            <a:endParaRPr lang="fr-FR" sz="2400" dirty="0">
              <a:latin typeface="+mn-lt"/>
              <a:cs typeface="Talk Sing Personal Use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82AB37-6450-875B-A279-929CEE13A102}"/>
              </a:ext>
            </a:extLst>
          </p:cNvPr>
          <p:cNvSpPr txBox="1"/>
          <p:nvPr/>
        </p:nvSpPr>
        <p:spPr>
          <a:xfrm>
            <a:off x="202082" y="3460383"/>
            <a:ext cx="6332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gamme de produits complète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192631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8F8808C-0402-2633-AED0-2D137AE2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5D63FA-B2A8-753B-1A17-9399306A5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2181" y="-93152"/>
            <a:ext cx="2872277" cy="908040"/>
          </a:xfrm>
          <a:prstGeom prst="rect">
            <a:avLst/>
          </a:prstGeom>
        </p:spPr>
      </p:pic>
      <p:pic>
        <p:nvPicPr>
          <p:cNvPr id="4" name="Image 3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793594D5-8CF6-024D-8700-BF2F2FFF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24" y="4484727"/>
            <a:ext cx="3465102" cy="17575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8E8CE1-1D6A-3BAE-7EA6-6421566ACB61}"/>
              </a:ext>
            </a:extLst>
          </p:cNvPr>
          <p:cNvSpPr txBox="1"/>
          <p:nvPr/>
        </p:nvSpPr>
        <p:spPr>
          <a:xfrm>
            <a:off x="336193" y="676944"/>
            <a:ext cx="3190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L’environnement</a:t>
            </a:r>
            <a:endParaRPr lang="fr-FR" sz="3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E461CB-F42D-322D-4130-154104D0B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230" y="626595"/>
            <a:ext cx="9996866" cy="6248042"/>
          </a:xfrm>
          <a:prstGeom prst="rect">
            <a:avLst/>
          </a:prstGeom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DED41B-BA74-19DB-125E-1FAD171D29E3}"/>
              </a:ext>
            </a:extLst>
          </p:cNvPr>
          <p:cNvSpPr txBox="1"/>
          <p:nvPr/>
        </p:nvSpPr>
        <p:spPr>
          <a:xfrm>
            <a:off x="312410" y="1308295"/>
            <a:ext cx="9996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Une approche vertueuse 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Trajectoire de décarbonation		pas énergie thermique d’origine fossile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Se libérer du stress hydrique		90% d’économie d’eau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/>
              <a:t>Recyclage et valorisation 			usine "zéro déchet"</a:t>
            </a:r>
          </a:p>
          <a:p>
            <a:endParaRPr lang="fr-FR" sz="2400" dirty="0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738940B9-E2CE-C224-D13C-55DBC9934808}"/>
              </a:ext>
            </a:extLst>
          </p:cNvPr>
          <p:cNvSpPr/>
          <p:nvPr/>
        </p:nvSpPr>
        <p:spPr>
          <a:xfrm>
            <a:off x="4498657" y="1834070"/>
            <a:ext cx="333828" cy="17100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2A5F418C-B4BE-C26E-57B0-89562247D20F}"/>
              </a:ext>
            </a:extLst>
          </p:cNvPr>
          <p:cNvSpPr/>
          <p:nvPr/>
        </p:nvSpPr>
        <p:spPr>
          <a:xfrm>
            <a:off x="4505915" y="2206690"/>
            <a:ext cx="333828" cy="17100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F84E405F-4A5E-59A9-FABD-36B714A0F3D1}"/>
              </a:ext>
            </a:extLst>
          </p:cNvPr>
          <p:cNvSpPr/>
          <p:nvPr/>
        </p:nvSpPr>
        <p:spPr>
          <a:xfrm>
            <a:off x="4505917" y="2587815"/>
            <a:ext cx="333828" cy="17100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860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nature, plein air&#10;&#10;Description générée automatiquement">
            <a:extLst>
              <a:ext uri="{FF2B5EF4-FFF2-40B4-BE49-F238E27FC236}">
                <a16:creationId xmlns:a16="http://schemas.microsoft.com/office/drawing/2014/main" id="{01D9F4DE-38E0-9BAD-A90D-5ED5A701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5"/>
            <a:ext cx="12192000" cy="68546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7640CF3-83C9-0F22-A17C-D2D3BC6C5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-13628"/>
            <a:ext cx="12192000" cy="6898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4C3EAA-695B-35C0-6DB8-09F3A22B30C9}"/>
              </a:ext>
            </a:extLst>
          </p:cNvPr>
          <p:cNvSpPr txBox="1">
            <a:spLocks/>
          </p:cNvSpPr>
          <p:nvPr/>
        </p:nvSpPr>
        <p:spPr>
          <a:xfrm>
            <a:off x="2376126" y="3944095"/>
            <a:ext cx="7439747" cy="5722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NOS SOUTIENS INSTITUTIONNELS</a:t>
            </a:r>
            <a:endParaRPr lang="fr-FR" sz="3200" u="sng" dirty="0">
              <a:solidFill>
                <a:srgbClr val="0070C0"/>
              </a:solidFill>
              <a:latin typeface="+mn-lt"/>
              <a:cs typeface="Talk Sing Personal Use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29888A-4B69-6C36-173F-F3DAA873E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272" y="5553040"/>
            <a:ext cx="2137976" cy="735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5AEC74-62E2-9605-6ED5-CBCBBD5A3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215" y="4796693"/>
            <a:ext cx="4907331" cy="147907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 descr="Une image contenant texte, Police, affiche, logo&#10;&#10;Description générée automatiquement">
            <a:extLst>
              <a:ext uri="{FF2B5EF4-FFF2-40B4-BE49-F238E27FC236}">
                <a16:creationId xmlns:a16="http://schemas.microsoft.com/office/drawing/2014/main" id="{C091A5EE-FA8A-EE9C-88A1-0F4BDAF7D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532" y="4750002"/>
            <a:ext cx="1329039" cy="1525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B2B2855-41F4-E147-7EF7-DE7A48BE9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7227" y="4750001"/>
            <a:ext cx="2148171" cy="636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E463DD-B213-B87E-463D-8CDDC64E3F4B}"/>
              </a:ext>
            </a:extLst>
          </p:cNvPr>
          <p:cNvSpPr/>
          <p:nvPr/>
        </p:nvSpPr>
        <p:spPr>
          <a:xfrm>
            <a:off x="1223106" y="413639"/>
            <a:ext cx="274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Groupe</a:t>
            </a:r>
          </a:p>
        </p:txBody>
      </p:sp>
      <p:pic>
        <p:nvPicPr>
          <p:cNvPr id="3" name="Espace réservé du contenu 8">
            <a:extLst>
              <a:ext uri="{FF2B5EF4-FFF2-40B4-BE49-F238E27FC236}">
                <a16:creationId xmlns:a16="http://schemas.microsoft.com/office/drawing/2014/main" id="{EA701E2E-96C0-46FF-3D0C-3A5ECF6D8E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154" y="1269738"/>
            <a:ext cx="4640184" cy="10441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93191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7A7AEDC-45B1-9D19-48B0-5B08DDEEC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99096"/>
            <a:ext cx="12191999" cy="3272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76E865-6809-AFCA-F00B-02FDF4DDC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7206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4FDEB9F-7F43-E65E-5F3F-561D8C8934FC}"/>
              </a:ext>
            </a:extLst>
          </p:cNvPr>
          <p:cNvSpPr txBox="1">
            <a:spLocks/>
          </p:cNvSpPr>
          <p:nvPr/>
        </p:nvSpPr>
        <p:spPr>
          <a:xfrm>
            <a:off x="1053810" y="2051801"/>
            <a:ext cx="4031628" cy="139151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i="0" u="none" strike="noStrike" baseline="0" dirty="0">
                <a:solidFill>
                  <a:srgbClr val="002060"/>
                </a:solidFill>
                <a:latin typeface="Calibri-Bold"/>
              </a:rPr>
              <a:t>Thierry LAPORTE</a:t>
            </a:r>
          </a:p>
          <a:p>
            <a:pPr algn="just"/>
            <a:r>
              <a:rPr lang="fr-FR" sz="2400" dirty="0">
                <a:latin typeface="Calibri-Bold"/>
              </a:rPr>
              <a:t>Président</a:t>
            </a:r>
            <a:endParaRPr lang="fr-FR" sz="2400" dirty="0">
              <a:latin typeface="Calibri-Bold"/>
              <a:cs typeface="Talk Sing Personal Use" pitchFamily="2" charset="0"/>
            </a:endParaRPr>
          </a:p>
          <a:p>
            <a:pPr algn="just"/>
            <a:r>
              <a:rPr lang="fr-FR" sz="2400" dirty="0">
                <a:latin typeface="Calibri-Bold"/>
                <a:cs typeface="Talk Sing Personal Use" pitchFamily="2" charset="0"/>
              </a:rPr>
              <a:t>Tél : +33 6 07 64 68 62</a:t>
            </a:r>
          </a:p>
          <a:p>
            <a:pPr algn="just"/>
            <a:r>
              <a:rPr lang="fr-FR" sz="2400" dirty="0">
                <a:latin typeface="Calibri-Bold"/>
                <a:cs typeface="Talk Sing Personal Use" pitchFamily="2" charset="0"/>
              </a:rPr>
              <a:t>Mail : </a:t>
            </a:r>
            <a:r>
              <a:rPr lang="fr-FR" sz="2400" u="sng" dirty="0">
                <a:solidFill>
                  <a:srgbClr val="0070C0"/>
                </a:solidFill>
                <a:latin typeface="Calibri-Bold"/>
                <a:cs typeface="Talk Sing Personal Use" pitchFamily="2" charset="0"/>
              </a:rPr>
              <a:t>laporteth167@orange.fr</a:t>
            </a:r>
            <a:endParaRPr lang="fr-FR" sz="2400" u="sng" dirty="0">
              <a:solidFill>
                <a:srgbClr val="0070C0"/>
              </a:solidFill>
              <a:latin typeface="+mn-lt"/>
              <a:cs typeface="Talk Sing Personal Use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BBCD553-B57D-6DD0-DA89-B4F72FEFE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193" y="1706799"/>
            <a:ext cx="1250531" cy="1250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1B7D53-D04F-5570-749C-EC484138B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9075" y="1727756"/>
            <a:ext cx="1250531" cy="1250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4F8889AA-E1AA-C5EC-830E-6150A9056555}"/>
              </a:ext>
            </a:extLst>
          </p:cNvPr>
          <p:cNvSpPr txBox="1">
            <a:spLocks/>
          </p:cNvSpPr>
          <p:nvPr/>
        </p:nvSpPr>
        <p:spPr>
          <a:xfrm>
            <a:off x="6902322" y="2108073"/>
            <a:ext cx="3965280" cy="12505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i="0" u="none" strike="noStrike" baseline="0" dirty="0" err="1">
                <a:solidFill>
                  <a:srgbClr val="002060"/>
                </a:solidFill>
                <a:latin typeface="Calibri-Bold"/>
              </a:rPr>
              <a:t>Eric</a:t>
            </a:r>
            <a:r>
              <a:rPr lang="fr-FR" sz="2400" b="1" i="0" u="none" strike="noStrike" baseline="0" dirty="0">
                <a:solidFill>
                  <a:srgbClr val="002060"/>
                </a:solidFill>
                <a:latin typeface="Calibri-Bold"/>
              </a:rPr>
              <a:t> TORMEN</a:t>
            </a:r>
          </a:p>
          <a:p>
            <a:pPr algn="just"/>
            <a:r>
              <a:rPr lang="fr-FR" sz="2400" dirty="0">
                <a:latin typeface="Calibri-Bold"/>
              </a:rPr>
              <a:t>Directeur Financier</a:t>
            </a:r>
            <a:endParaRPr lang="fr-FR" sz="2400" i="0" u="none" strike="noStrike" baseline="0" dirty="0">
              <a:latin typeface="Calibri-Bold"/>
            </a:endParaRPr>
          </a:p>
          <a:p>
            <a:pPr algn="just"/>
            <a:r>
              <a:rPr lang="fr-FR" sz="2400" dirty="0">
                <a:latin typeface="Calibri-Bold"/>
                <a:cs typeface="Talk Sing Personal Use" pitchFamily="2" charset="0"/>
              </a:rPr>
              <a:t>Tél : +33 3 25 37 29 40</a:t>
            </a:r>
          </a:p>
          <a:p>
            <a:pPr algn="just"/>
            <a:r>
              <a:rPr lang="fr-FR" sz="2400" dirty="0">
                <a:latin typeface="Calibri-Bold"/>
                <a:cs typeface="Talk Sing Personal Use" pitchFamily="2" charset="0"/>
              </a:rPr>
              <a:t>Mail : </a:t>
            </a:r>
            <a:r>
              <a:rPr lang="fr-FR" sz="2400" u="sng" dirty="0">
                <a:solidFill>
                  <a:srgbClr val="0070C0"/>
                </a:solidFill>
                <a:latin typeface="Calibri-Bold"/>
                <a:cs typeface="Talk Sing Personal Use" pitchFamily="2" charset="0"/>
              </a:rPr>
              <a:t>eric.t@fruitsdelaterre.fr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A47E46E-DDFE-168B-2B31-BC6750CF1617}"/>
              </a:ext>
            </a:extLst>
          </p:cNvPr>
          <p:cNvSpPr txBox="1">
            <a:spLocks/>
          </p:cNvSpPr>
          <p:nvPr/>
        </p:nvSpPr>
        <p:spPr>
          <a:xfrm>
            <a:off x="5061384" y="213452"/>
            <a:ext cx="2436696" cy="5722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  <a:endParaRPr lang="fr-FR" sz="3200" u="sng" dirty="0">
              <a:solidFill>
                <a:srgbClr val="0070C0"/>
              </a:solidFill>
              <a:latin typeface="+mn-lt"/>
              <a:cs typeface="Talk Sing Personal Use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DA27F01-C8DE-3597-0910-6904CF7E0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958" y="338944"/>
            <a:ext cx="1681898" cy="1681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2C81821-44BD-7FFB-87E7-D26BB7AD6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0482" y="337837"/>
            <a:ext cx="1681898" cy="16818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380288-3368-7AAC-6A1A-0344B6A09589}"/>
              </a:ext>
            </a:extLst>
          </p:cNvPr>
          <p:cNvSpPr txBox="1">
            <a:spLocks/>
          </p:cNvSpPr>
          <p:nvPr/>
        </p:nvSpPr>
        <p:spPr>
          <a:xfrm>
            <a:off x="6683381" y="6207530"/>
            <a:ext cx="2806136" cy="6252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fr-FR" sz="2200" b="1" u="sng" dirty="0">
              <a:solidFill>
                <a:schemeClr val="bg1"/>
              </a:solidFill>
              <a:latin typeface="Calibri-Bold"/>
              <a:cs typeface="Talk Sing Personal Use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CCA5B3-460E-ED14-6256-3693A7FD3F26}"/>
              </a:ext>
            </a:extLst>
          </p:cNvPr>
          <p:cNvSpPr/>
          <p:nvPr/>
        </p:nvSpPr>
        <p:spPr>
          <a:xfrm>
            <a:off x="1321843" y="4272518"/>
            <a:ext cx="274786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Groupe</a:t>
            </a:r>
          </a:p>
        </p:txBody>
      </p:sp>
      <p:pic>
        <p:nvPicPr>
          <p:cNvPr id="16" name="Espace réservé du contenu 8">
            <a:extLst>
              <a:ext uri="{FF2B5EF4-FFF2-40B4-BE49-F238E27FC236}">
                <a16:creationId xmlns:a16="http://schemas.microsoft.com/office/drawing/2014/main" id="{E970C2DD-DEB7-6F48-5766-5C11C6D3B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163" y="5201171"/>
            <a:ext cx="4640184" cy="10441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65875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noir, noir et blanc, silhouette&#10;&#10;Description générée automatiquement">
            <a:extLst>
              <a:ext uri="{FF2B5EF4-FFF2-40B4-BE49-F238E27FC236}">
                <a16:creationId xmlns:a16="http://schemas.microsoft.com/office/drawing/2014/main" id="{23362685-3BDB-39AC-36D6-4B922890A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25B895-0F4F-E210-4177-4BC58A857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-28142"/>
            <a:ext cx="12191999" cy="6898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77C8AB-6862-45C5-239B-05F96F1C0908}"/>
              </a:ext>
            </a:extLst>
          </p:cNvPr>
          <p:cNvSpPr/>
          <p:nvPr/>
        </p:nvSpPr>
        <p:spPr>
          <a:xfrm>
            <a:off x="1223106" y="413639"/>
            <a:ext cx="274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Groupe</a:t>
            </a:r>
          </a:p>
        </p:txBody>
      </p:sp>
      <p:pic>
        <p:nvPicPr>
          <p:cNvPr id="7" name="Espace réservé du contenu 8">
            <a:extLst>
              <a:ext uri="{FF2B5EF4-FFF2-40B4-BE49-F238E27FC236}">
                <a16:creationId xmlns:a16="http://schemas.microsoft.com/office/drawing/2014/main" id="{030CF4C5-98CD-2D94-E0DD-C0A31F212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154" y="1269738"/>
            <a:ext cx="4640184" cy="1044140"/>
          </a:xfrm>
          <a:prstGeom prst="rect">
            <a:avLst/>
          </a:prstGeom>
          <a:effectLst/>
        </p:spPr>
      </p:pic>
      <p:pic>
        <p:nvPicPr>
          <p:cNvPr id="2" name="Espace réservé du contenu 10" descr="Une image contenant Graphique, graphisme, Police, capture d’écran&#10;&#10;Description générée automatiquement">
            <a:extLst>
              <a:ext uri="{FF2B5EF4-FFF2-40B4-BE49-F238E27FC236}">
                <a16:creationId xmlns:a16="http://schemas.microsoft.com/office/drawing/2014/main" id="{886DA3AC-2C30-F6FD-ED71-E189C9922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72" y="4065563"/>
            <a:ext cx="2462904" cy="1266095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EAF24F5B-AA56-F676-2D3F-773C33F64883}"/>
              </a:ext>
            </a:extLst>
          </p:cNvPr>
          <p:cNvSpPr/>
          <p:nvPr/>
        </p:nvSpPr>
        <p:spPr>
          <a:xfrm>
            <a:off x="7012854" y="4710751"/>
            <a:ext cx="1343355" cy="2353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252E25E-A77C-F994-F59D-BB6A5B33350C}"/>
              </a:ext>
            </a:extLst>
          </p:cNvPr>
          <p:cNvSpPr/>
          <p:nvPr/>
        </p:nvSpPr>
        <p:spPr>
          <a:xfrm>
            <a:off x="2937803" y="4708403"/>
            <a:ext cx="1343355" cy="2353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4DA9C3E-A0BB-6982-ADC7-1AF1DF3F3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20" y="3702354"/>
            <a:ext cx="2388493" cy="1765495"/>
          </a:xfrm>
          <a:prstGeom prst="rect">
            <a:avLst/>
          </a:prstGeom>
        </p:spPr>
      </p:pic>
      <p:pic>
        <p:nvPicPr>
          <p:cNvPr id="12" name="Image 11" descr="Une image contenant Police, écriture manuscrite, Graphique, calligraphie&#10;&#10;Description générée automatiquement">
            <a:extLst>
              <a:ext uri="{FF2B5EF4-FFF2-40B4-BE49-F238E27FC236}">
                <a16:creationId xmlns:a16="http://schemas.microsoft.com/office/drawing/2014/main" id="{9F057B00-2DAF-7B47-0675-89EEA9429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96" y="3941417"/>
            <a:ext cx="2501017" cy="147769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BF573DA-3336-D7A2-FC25-980604B263DF}"/>
              </a:ext>
            </a:extLst>
          </p:cNvPr>
          <p:cNvSpPr txBox="1"/>
          <p:nvPr/>
        </p:nvSpPr>
        <p:spPr>
          <a:xfrm>
            <a:off x="714896" y="5608821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lang="fr-FR" sz="3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69E5AC3-8271-90C6-6C12-553D57ED9331}"/>
              </a:ext>
            </a:extLst>
          </p:cNvPr>
          <p:cNvSpPr txBox="1"/>
          <p:nvPr/>
        </p:nvSpPr>
        <p:spPr>
          <a:xfrm>
            <a:off x="4290748" y="5608822"/>
            <a:ext cx="2923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32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C006C2-72BF-5757-FDBA-038AA2998B98}"/>
              </a:ext>
            </a:extLst>
          </p:cNvPr>
          <p:cNvSpPr txBox="1"/>
          <p:nvPr/>
        </p:nvSpPr>
        <p:spPr>
          <a:xfrm>
            <a:off x="8149333" y="5608821"/>
            <a:ext cx="3555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Commercialisation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54131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nature, plein air&#10;&#10;Description générée automatiquement">
            <a:extLst>
              <a:ext uri="{FF2B5EF4-FFF2-40B4-BE49-F238E27FC236}">
                <a16:creationId xmlns:a16="http://schemas.microsoft.com/office/drawing/2014/main" id="{01D9F4DE-38E0-9BAD-A90D-5ED5A701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5"/>
            <a:ext cx="12192000" cy="68546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7640CF3-83C9-0F22-A17C-D2D3BC6C5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-13628"/>
            <a:ext cx="12192000" cy="6898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4C3EAA-695B-35C0-6DB8-09F3A22B30C9}"/>
              </a:ext>
            </a:extLst>
          </p:cNvPr>
          <p:cNvSpPr txBox="1">
            <a:spLocks/>
          </p:cNvSpPr>
          <p:nvPr/>
        </p:nvSpPr>
        <p:spPr>
          <a:xfrm>
            <a:off x="2446412" y="3668089"/>
            <a:ext cx="2252144" cy="5722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endParaRPr lang="fr-FR" sz="3200" u="sng" dirty="0">
              <a:solidFill>
                <a:srgbClr val="0070C0"/>
              </a:solidFill>
              <a:latin typeface="+mn-lt"/>
              <a:cs typeface="Talk Sing Personal Use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E463DD-B213-B87E-463D-8CDDC64E3F4B}"/>
              </a:ext>
            </a:extLst>
          </p:cNvPr>
          <p:cNvSpPr/>
          <p:nvPr/>
        </p:nvSpPr>
        <p:spPr>
          <a:xfrm>
            <a:off x="1223106" y="413639"/>
            <a:ext cx="274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Groupe</a:t>
            </a:r>
          </a:p>
        </p:txBody>
      </p:sp>
      <p:pic>
        <p:nvPicPr>
          <p:cNvPr id="3" name="Espace réservé du contenu 8">
            <a:extLst>
              <a:ext uri="{FF2B5EF4-FFF2-40B4-BE49-F238E27FC236}">
                <a16:creationId xmlns:a16="http://schemas.microsoft.com/office/drawing/2014/main" id="{EA701E2E-96C0-46FF-3D0C-3A5ECF6D8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154" y="1269738"/>
            <a:ext cx="4640184" cy="1044140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88BB7B-2475-9459-1D7D-D3608F023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4881" y="3168216"/>
            <a:ext cx="6022208" cy="3951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AA592-BE71-97FA-FC1C-15144A94A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8245" y="4704485"/>
            <a:ext cx="1588524" cy="1588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15A14B1-4A35-44D6-7A53-2ABFF5435D5B}"/>
              </a:ext>
            </a:extLst>
          </p:cNvPr>
          <p:cNvSpPr txBox="1">
            <a:spLocks/>
          </p:cNvSpPr>
          <p:nvPr/>
        </p:nvSpPr>
        <p:spPr>
          <a:xfrm>
            <a:off x="3289864" y="6103470"/>
            <a:ext cx="2806136" cy="5722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  <a:cs typeface="Talk Sing Personal Use" pitchFamily="2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56A31B6-9F75-D4FB-BCE5-CB5E3C961433}"/>
              </a:ext>
            </a:extLst>
          </p:cNvPr>
          <p:cNvSpPr txBox="1">
            <a:spLocks/>
          </p:cNvSpPr>
          <p:nvPr/>
        </p:nvSpPr>
        <p:spPr>
          <a:xfrm>
            <a:off x="2100545" y="4440217"/>
            <a:ext cx="2977890" cy="98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alk Sing Personal Use" pitchFamily="2" charset="0"/>
              </a:rPr>
              <a:t>SA FRUIT DE LA TERRE</a:t>
            </a:r>
          </a:p>
          <a:p>
            <a:pPr algn="ctr"/>
            <a:r>
              <a:rPr lang="fr-FR" sz="2400" dirty="0">
                <a:latin typeface="+mn-lt"/>
                <a:cs typeface="Talk Sing Personal Use" pitchFamily="2" charset="0"/>
              </a:rPr>
              <a:t>ZI de la Fonderie</a:t>
            </a:r>
          </a:p>
          <a:p>
            <a:pPr algn="ctr"/>
            <a:r>
              <a:rPr lang="fr-FR" sz="2400" dirty="0">
                <a:latin typeface="+mn-lt"/>
                <a:cs typeface="Talk Sing Personal Use" pitchFamily="2" charset="0"/>
              </a:rPr>
              <a:t>10700 Torcy le Petit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34AE13D-2F1A-4242-E3EA-2BC00F6D0FC8}"/>
              </a:ext>
            </a:extLst>
          </p:cNvPr>
          <p:cNvSpPr txBox="1">
            <a:spLocks/>
          </p:cNvSpPr>
          <p:nvPr/>
        </p:nvSpPr>
        <p:spPr>
          <a:xfrm>
            <a:off x="2097607" y="5565037"/>
            <a:ext cx="2977890" cy="3573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Calibri-Bold"/>
                <a:cs typeface="Talk Sing Personal Use" pitchFamily="2" charset="0"/>
              </a:rPr>
              <a:t>Tél : +33 3 25 37 29 40</a:t>
            </a:r>
            <a:endParaRPr lang="fr-FR" sz="2400" dirty="0">
              <a:latin typeface="+mn-lt"/>
              <a:cs typeface="Talk Sing Personal Use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05CD576-92E5-6FC5-5095-9ED884FF189D}"/>
              </a:ext>
            </a:extLst>
          </p:cNvPr>
          <p:cNvSpPr txBox="1">
            <a:spLocks/>
          </p:cNvSpPr>
          <p:nvPr/>
        </p:nvSpPr>
        <p:spPr>
          <a:xfrm>
            <a:off x="2111675" y="6032228"/>
            <a:ext cx="2977890" cy="3573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0070C0"/>
                </a:solidFill>
                <a:latin typeface="Calibri-Bold"/>
                <a:cs typeface="Talk Sing Personal Use" pitchFamily="2" charset="0"/>
              </a:rPr>
              <a:t>www.fruitsdelaterre.fr</a:t>
            </a:r>
            <a:endParaRPr lang="fr-FR" sz="2400" dirty="0">
              <a:solidFill>
                <a:srgbClr val="0070C0"/>
              </a:solidFill>
              <a:latin typeface="+mn-lt"/>
              <a:cs typeface="Talk Sing Personal U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4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" presetClass="entr" presetSubtype="5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86449CC-25AF-334F-D577-778F65D9D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99096"/>
            <a:ext cx="12191999" cy="3272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3200F8-3FA3-486B-F620-E4E5E8BDF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7994C03-3317-1C8A-4B88-78F9C3074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163" y="5091987"/>
            <a:ext cx="4640184" cy="1044140"/>
          </a:xfrm>
          <a:prstGeom prst="rect">
            <a:avLst/>
          </a:prstGeom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503B32-F811-ACB5-EB8B-A67BF2CF4548}"/>
              </a:ext>
            </a:extLst>
          </p:cNvPr>
          <p:cNvSpPr/>
          <p:nvPr/>
        </p:nvSpPr>
        <p:spPr>
          <a:xfrm>
            <a:off x="1321843" y="4163334"/>
            <a:ext cx="274786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Groupe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45B7DB-5C71-683B-8189-372474CE016B}"/>
              </a:ext>
            </a:extLst>
          </p:cNvPr>
          <p:cNvSpPr txBox="1"/>
          <p:nvPr/>
        </p:nvSpPr>
        <p:spPr>
          <a:xfrm>
            <a:off x="4069711" y="297866"/>
            <a:ext cx="4102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ancrage territorial</a:t>
            </a:r>
            <a:r>
              <a:rPr lang="fr-FR" sz="3200" dirty="0"/>
              <a:t>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8898964-AFFB-779B-9F99-E48CFCEE9474}"/>
              </a:ext>
            </a:extLst>
          </p:cNvPr>
          <p:cNvSpPr txBox="1">
            <a:spLocks/>
          </p:cNvSpPr>
          <p:nvPr/>
        </p:nvSpPr>
        <p:spPr>
          <a:xfrm>
            <a:off x="510235" y="912942"/>
            <a:ext cx="11191741" cy="1628998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latin typeface="Calibri" panose="020F0502020204030204" pitchFamily="34" charset="0"/>
              </a:rPr>
              <a:t>Au cœur d’une région productrice,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FRUITS DE LA TERRE</a:t>
            </a:r>
            <a:r>
              <a:rPr lang="fr-FR" sz="2400" dirty="0">
                <a:latin typeface="Calibri" panose="020F0502020204030204" pitchFamily="34" charset="0"/>
              </a:rPr>
              <a:t>, accompagne les producteurs de son terroir dans leur programme cultural et achète les pommes de terre aux champs,</a:t>
            </a:r>
          </a:p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FR" sz="2400" dirty="0">
                <a:latin typeface="Calibri" panose="020F0502020204030204" pitchFamily="34" charset="0"/>
              </a:rPr>
              <a:t>Elle les conditionne depuis 2003 et les distribue sur le marché du gros,</a:t>
            </a:r>
          </a:p>
          <a:p>
            <a:pPr marL="342900" indent="-3429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FR" sz="2400" dirty="0">
                <a:latin typeface="Calibri" panose="020F0502020204030204" pitchFamily="34" charset="0"/>
              </a:rPr>
              <a:t>Aujourd’hui elle se développe vers l’industrie agroalimentaire, et …</a:t>
            </a:r>
            <a:endParaRPr lang="fr-FR" sz="2400" dirty="0">
              <a:latin typeface="Calibri" panose="020F0502020204030204" pitchFamily="34" charset="0"/>
              <a:cs typeface="Talk Sing Personal Use" pitchFamily="2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FE949B4-DBBA-DC7F-9FD0-235FF0FBEF49}"/>
              </a:ext>
            </a:extLst>
          </p:cNvPr>
          <p:cNvSpPr txBox="1">
            <a:spLocks/>
          </p:cNvSpPr>
          <p:nvPr/>
        </p:nvSpPr>
        <p:spPr>
          <a:xfrm>
            <a:off x="525042" y="2254164"/>
            <a:ext cx="10672841" cy="1628998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600" dirty="0">
              <a:latin typeface="Calibri" panose="020F0502020204030204" pitchFamily="34" charset="0"/>
              <a:cs typeface="Talk Sing Personal Use" pitchFamily="2" charset="0"/>
            </a:endParaRPr>
          </a:p>
          <a:p>
            <a:pPr>
              <a:lnSpc>
                <a:spcPct val="100000"/>
              </a:lnSpc>
            </a:pPr>
            <a:r>
              <a:rPr lang="fr-FR" sz="2400" dirty="0">
                <a:latin typeface="Calibri" panose="020F0502020204030204" pitchFamily="34" charset="0"/>
                <a:cs typeface="Talk Sing Personal Use" pitchFamily="2" charset="0"/>
              </a:rPr>
              <a:t>	                            Elle confirme son ancrage territorial avec l’entrée au capital            de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alk Sing Personal Use" pitchFamily="2" charset="0"/>
              </a:rPr>
              <a:t>34 producteurs </a:t>
            </a:r>
            <a:r>
              <a:rPr lang="fr-FR" sz="2400" dirty="0">
                <a:latin typeface="Calibri" panose="020F0502020204030204" pitchFamily="34" charset="0"/>
                <a:cs typeface="Talk Sing Personal Use" pitchFamily="2" charset="0"/>
              </a:rPr>
              <a:t>pour accompagner notre développement vers l’industrie 								agroalimentaire</a:t>
            </a:r>
          </a:p>
        </p:txBody>
      </p:sp>
    </p:spTree>
    <p:extLst>
      <p:ext uri="{BB962C8B-B14F-4D97-AF65-F5344CB8AC3E}">
        <p14:creationId xmlns:p14="http://schemas.microsoft.com/office/powerpoint/2010/main" val="2277496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ir, noir et blanc, silhouette&#10;&#10;Description générée automatiquement">
            <a:extLst>
              <a:ext uri="{FF2B5EF4-FFF2-40B4-BE49-F238E27FC236}">
                <a16:creationId xmlns:a16="http://schemas.microsoft.com/office/drawing/2014/main" id="{DD0FA6F0-37FB-3061-E88F-F9CD1242F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BB775E-D74C-7202-1891-E8A5514E9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12192000" cy="68703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0A4704-04F3-90F8-48B4-1997240AE835}"/>
              </a:ext>
            </a:extLst>
          </p:cNvPr>
          <p:cNvSpPr/>
          <p:nvPr/>
        </p:nvSpPr>
        <p:spPr>
          <a:xfrm>
            <a:off x="1223106" y="413639"/>
            <a:ext cx="274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Groupe</a:t>
            </a:r>
          </a:p>
        </p:txBody>
      </p:sp>
      <p:pic>
        <p:nvPicPr>
          <p:cNvPr id="8" name="Espace réservé du contenu 8">
            <a:extLst>
              <a:ext uri="{FF2B5EF4-FFF2-40B4-BE49-F238E27FC236}">
                <a16:creationId xmlns:a16="http://schemas.microsoft.com/office/drawing/2014/main" id="{FEDA06D5-7254-E198-157F-71DBD89D9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154" y="1269738"/>
            <a:ext cx="4640184" cy="1044140"/>
          </a:xfrm>
          <a:prstGeom prst="rect">
            <a:avLst/>
          </a:prstGeom>
          <a:effectLst/>
        </p:spPr>
      </p:pic>
      <p:sp>
        <p:nvSpPr>
          <p:cNvPr id="9" name="Titre 4">
            <a:extLst>
              <a:ext uri="{FF2B5EF4-FFF2-40B4-BE49-F238E27FC236}">
                <a16:creationId xmlns:a16="http://schemas.microsoft.com/office/drawing/2014/main" id="{BB483BD2-5BA5-5B3B-C8BE-15811AFCEBB9}"/>
              </a:ext>
            </a:extLst>
          </p:cNvPr>
          <p:cNvSpPr txBox="1">
            <a:spLocks/>
          </p:cNvSpPr>
          <p:nvPr/>
        </p:nvSpPr>
        <p:spPr>
          <a:xfrm>
            <a:off x="644183" y="4685240"/>
            <a:ext cx="10903634" cy="20963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10000"/>
              </a:lnSpc>
              <a:buFont typeface="Police système Courant"/>
              <a:buChar char="➢"/>
            </a:pPr>
            <a:r>
              <a:rPr lang="fr-FR" sz="2400" dirty="0">
                <a:latin typeface="+mn-lt"/>
              </a:rPr>
              <a:t>Négoce et conditionnement de pomme-de-terre depuis 2003</a:t>
            </a:r>
          </a:p>
          <a:p>
            <a:pPr marL="571500" indent="-571500">
              <a:lnSpc>
                <a:spcPct val="110000"/>
              </a:lnSpc>
              <a:buFont typeface="Police système Courant"/>
              <a:buChar char="➢"/>
            </a:pPr>
            <a:r>
              <a:rPr lang="fr-FR" sz="2400" dirty="0">
                <a:latin typeface="+mn-lt"/>
              </a:rPr>
              <a:t>Production de chips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Auboiselle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®</a:t>
            </a:r>
            <a:r>
              <a:rPr lang="fr-FR" sz="2400" dirty="0">
                <a:latin typeface="+mn-lt"/>
              </a:rPr>
              <a:t> depuis 2021</a:t>
            </a:r>
          </a:p>
          <a:p>
            <a:pPr marL="571500" indent="-571500">
              <a:lnSpc>
                <a:spcPct val="110000"/>
              </a:lnSpc>
              <a:buFont typeface="Police système Courant"/>
              <a:buChar char="➢"/>
            </a:pP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INNOVATION</a:t>
            </a:r>
            <a:r>
              <a:rPr lang="fr-FR" sz="2400" dirty="0">
                <a:latin typeface="+mn-lt"/>
              </a:rPr>
              <a:t> : unité de production de légumes frais selon un procédé breveté</a:t>
            </a:r>
          </a:p>
          <a:p>
            <a:pPr marL="571500" indent="-571500">
              <a:lnSpc>
                <a:spcPct val="110000"/>
              </a:lnSpc>
              <a:buFont typeface="Police système Courant"/>
              <a:buChar char="➢"/>
            </a:pPr>
            <a:r>
              <a:rPr lang="fr-FR" sz="2400" dirty="0">
                <a:latin typeface="+mn-lt"/>
              </a:rPr>
              <a:t>Construction d’une unité de production de frites surgelées en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6C1FCC-2392-8FBB-DCF3-B9EA5C38620C}"/>
              </a:ext>
            </a:extLst>
          </p:cNvPr>
          <p:cNvSpPr txBox="1"/>
          <p:nvPr/>
        </p:nvSpPr>
        <p:spPr>
          <a:xfrm>
            <a:off x="664706" y="3986524"/>
            <a:ext cx="3760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Activités du Groupe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289229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C6BA1C-7AC2-5EDF-F8EB-7506410E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7364"/>
            <a:ext cx="12191999" cy="62436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C5ED72-3BCB-9048-16FB-1B6952B1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E1914D-2BDB-D0FF-845C-3814C5B03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1" y="3427860"/>
            <a:ext cx="5143499" cy="34274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 descr="Une image contenant vert, texte, main, créativité&#10;&#10;Description générée automatiquement">
            <a:extLst>
              <a:ext uri="{FF2B5EF4-FFF2-40B4-BE49-F238E27FC236}">
                <a16:creationId xmlns:a16="http://schemas.microsoft.com/office/drawing/2014/main" id="{EAA52C54-7EE4-5FFD-D35A-6BA345270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293" y="1063579"/>
            <a:ext cx="2558471" cy="1724974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1C9455-E873-FA66-30A3-97961D06E9EC}"/>
              </a:ext>
            </a:extLst>
          </p:cNvPr>
          <p:cNvSpPr/>
          <p:nvPr/>
        </p:nvSpPr>
        <p:spPr>
          <a:xfrm>
            <a:off x="1321843" y="4272518"/>
            <a:ext cx="274786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Groupe</a:t>
            </a:r>
          </a:p>
        </p:txBody>
      </p:sp>
      <p:pic>
        <p:nvPicPr>
          <p:cNvPr id="17" name="Espace réservé du contenu 8">
            <a:extLst>
              <a:ext uri="{FF2B5EF4-FFF2-40B4-BE49-F238E27FC236}">
                <a16:creationId xmlns:a16="http://schemas.microsoft.com/office/drawing/2014/main" id="{57423733-877C-0543-A1EF-1D5E27429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163" y="5201171"/>
            <a:ext cx="4640184" cy="1044140"/>
          </a:xfrm>
          <a:prstGeom prst="rect">
            <a:avLst/>
          </a:prstGeom>
          <a:effectLst/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471105F-BD95-EBC1-2547-892D4C445009}"/>
              </a:ext>
            </a:extLst>
          </p:cNvPr>
          <p:cNvSpPr txBox="1">
            <a:spLocks/>
          </p:cNvSpPr>
          <p:nvPr/>
        </p:nvSpPr>
        <p:spPr>
          <a:xfrm>
            <a:off x="1033410" y="1089705"/>
            <a:ext cx="8677260" cy="238153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FR" sz="2400" dirty="0">
                <a:latin typeface="Calibri" panose="020F0502020204030204" pitchFamily="34" charset="0"/>
              </a:rPr>
              <a:t>Un centre de production moderne et automatisé traite :</a:t>
            </a:r>
          </a:p>
          <a:p>
            <a:pPr marL="342900" indent="-342900" algn="l">
              <a:lnSpc>
                <a:spcPct val="100000"/>
              </a:lnSpc>
              <a:buFont typeface="Police système Courant"/>
              <a:buChar char="➢"/>
            </a:pPr>
            <a:r>
              <a:rPr lang="fr-FR" sz="2400" dirty="0">
                <a:latin typeface="Calibri" panose="020F0502020204030204" pitchFamily="34" charset="0"/>
              </a:rPr>
              <a:t>  35 000 Tonnes </a:t>
            </a:r>
            <a:r>
              <a:rPr lang="fr-FR" sz="2400" b="0" i="0" u="none" strike="noStrike" baseline="0" dirty="0">
                <a:latin typeface="Calibri" panose="020F0502020204030204" pitchFamily="34" charset="0"/>
              </a:rPr>
              <a:t>de pommes de terre par an,</a:t>
            </a:r>
            <a:endParaRPr lang="fr-FR" sz="2400" dirty="0">
              <a:latin typeface="Calibri" panose="020F0502020204030204" pitchFamily="34" charset="0"/>
            </a:endParaRPr>
          </a:p>
          <a:p>
            <a:pPr marL="457200" indent="-457200" algn="l">
              <a:lnSpc>
                <a:spcPct val="100000"/>
              </a:lnSpc>
              <a:buFont typeface="Police système Courant"/>
              <a:buChar char="➢"/>
            </a:pPr>
            <a:r>
              <a:rPr lang="fr-FR" sz="2400" b="0" i="0" u="none" strike="noStrike" baseline="0" dirty="0">
                <a:latin typeface="Calibri" panose="020F0502020204030204" pitchFamily="34" charset="0"/>
              </a:rPr>
              <a:t>Pour un chiffre d’affaires de 20 M€,</a:t>
            </a:r>
          </a:p>
          <a:p>
            <a:pPr marL="457200" indent="-457200" algn="l">
              <a:lnSpc>
                <a:spcPct val="100000"/>
              </a:lnSpc>
              <a:buFont typeface="Police système Courant"/>
              <a:buChar char="➢"/>
            </a:pPr>
            <a:r>
              <a:rPr lang="fr-FR" sz="2400" dirty="0">
                <a:latin typeface="Calibri" panose="020F0502020204030204" pitchFamily="34" charset="0"/>
              </a:rPr>
              <a:t>Avec 15 collaborateurs.</a:t>
            </a:r>
            <a:endParaRPr lang="fr-FR" sz="2400" b="0" i="0" u="none" strike="noStrike" baseline="0" dirty="0">
              <a:latin typeface="Calibri" panose="020F0502020204030204" pitchFamily="34" charset="0"/>
            </a:endParaRPr>
          </a:p>
          <a:p>
            <a:pPr marL="457200" indent="-457200" algn="l">
              <a:lnSpc>
                <a:spcPct val="100000"/>
              </a:lnSpc>
              <a:buFont typeface="Police système Courant"/>
              <a:buChar char="➢"/>
            </a:pPr>
            <a:r>
              <a:rPr lang="fr-FR" sz="2400" b="0" i="0" u="none" strike="noStrike" baseline="0" dirty="0">
                <a:latin typeface="Calibri" panose="020F0502020204030204" pitchFamily="34" charset="0"/>
              </a:rPr>
              <a:t>Les pommes-de-terre de notre terroir s’exportent :				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Espagne, Italie, Europe de l’Est, Moyen-Orient</a:t>
            </a:r>
            <a:endParaRPr lang="fr-FR" sz="2400" b="1" i="0" u="none" strike="noStrike" baseline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B8F6AB-BB61-258A-C764-9ABDC24572D9}"/>
              </a:ext>
            </a:extLst>
          </p:cNvPr>
          <p:cNvSpPr txBox="1"/>
          <p:nvPr/>
        </p:nvSpPr>
        <p:spPr>
          <a:xfrm>
            <a:off x="1025740" y="377530"/>
            <a:ext cx="731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Culture et Négoce de pommes-de-terre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54974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noir et blanc, silhouette&#10;&#10;Description générée automatiquement">
            <a:extLst>
              <a:ext uri="{FF2B5EF4-FFF2-40B4-BE49-F238E27FC236}">
                <a16:creationId xmlns:a16="http://schemas.microsoft.com/office/drawing/2014/main" id="{58234699-1558-B497-7624-1F309AD96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CBFADC2-8C4D-D20C-B659-32FC2C8BB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-28142"/>
            <a:ext cx="12192000" cy="6898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Espace réservé du contenu 10" descr="Une image contenant Graphique, graphisme, Police, capture d’écran&#10;&#10;Description générée automatiquement">
            <a:extLst>
              <a:ext uri="{FF2B5EF4-FFF2-40B4-BE49-F238E27FC236}">
                <a16:creationId xmlns:a16="http://schemas.microsoft.com/office/drawing/2014/main" id="{F6DF27DD-0C6C-B4C1-C986-D02979733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24" y="277019"/>
            <a:ext cx="3465101" cy="1721077"/>
          </a:xfrm>
          <a:prstGeom prst="rect">
            <a:avLst/>
          </a:prstGeom>
        </p:spPr>
      </p:pic>
      <p:pic>
        <p:nvPicPr>
          <p:cNvPr id="13" name="Image 12" descr="Une image contenant texte, Snack, Plats préparés, laitier&#10;&#10;Description générée automatiquement">
            <a:extLst>
              <a:ext uri="{FF2B5EF4-FFF2-40B4-BE49-F238E27FC236}">
                <a16:creationId xmlns:a16="http://schemas.microsoft.com/office/drawing/2014/main" id="{84C04DA6-ECC8-C381-B435-CC43542F3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478" y="3428999"/>
            <a:ext cx="3567437" cy="401336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0C06C3C-F6A6-8CA1-A782-AAC44F2B6AC5}"/>
              </a:ext>
            </a:extLst>
          </p:cNvPr>
          <p:cNvSpPr txBox="1">
            <a:spLocks/>
          </p:cNvSpPr>
          <p:nvPr/>
        </p:nvSpPr>
        <p:spPr>
          <a:xfrm>
            <a:off x="3551210" y="4498161"/>
            <a:ext cx="8035489" cy="204780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+mn-lt"/>
              </a:rPr>
              <a:t>Sous la marque :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Auboiselle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® Chips de France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+mn-lt"/>
              </a:rPr>
              <a:t>Exploitation d’une ligne de production de chips depuis 2020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+mn-lt"/>
              </a:rPr>
              <a:t>Distribution en GMS, CHR, commerces de bouche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+mn-lt"/>
              </a:rPr>
              <a:t>Aujourd’hui : plus de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300 points de vente 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+mn-lt"/>
              </a:rPr>
              <a:t>Et une croissance constante de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15% par an </a:t>
            </a:r>
          </a:p>
          <a:p>
            <a:endParaRPr lang="fr-FR" sz="2400" dirty="0"/>
          </a:p>
          <a:p>
            <a:br>
              <a:rPr lang="fr-FR" sz="2400" dirty="0"/>
            </a:br>
            <a:endParaRPr lang="fr-FR" sz="2400" b="1" u="sng" dirty="0">
              <a:solidFill>
                <a:srgbClr val="7030A0"/>
              </a:solidFill>
              <a:cs typeface="Talk Sing Personal Use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8C4976-3C9C-14FD-3402-D6BE67397944}"/>
              </a:ext>
            </a:extLst>
          </p:cNvPr>
          <p:cNvSpPr txBox="1"/>
          <p:nvPr/>
        </p:nvSpPr>
        <p:spPr>
          <a:xfrm>
            <a:off x="3567437" y="3768825"/>
            <a:ext cx="5742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Fabricant de Chips Artisanales</a:t>
            </a:r>
            <a:endParaRPr lang="fr-FR" sz="3200" dirty="0"/>
          </a:p>
        </p:txBody>
      </p:sp>
      <p:pic>
        <p:nvPicPr>
          <p:cNvPr id="9" name="Image 8" descr="Une image contenant Police, Graphique, typographie&#10;&#10;Description générée automatiquement">
            <a:extLst>
              <a:ext uri="{FF2B5EF4-FFF2-40B4-BE49-F238E27FC236}">
                <a16:creationId xmlns:a16="http://schemas.microsoft.com/office/drawing/2014/main" id="{C64324BF-2BDB-32E3-5EF5-EFAADCA1E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5" y="68196"/>
            <a:ext cx="3695111" cy="8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29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0602 L 0.24765 -0.0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s_Auboiselle_PUBLI_NORMAL27">
            <a:hlinkClick r:id="" action="ppaction://media"/>
            <a:extLst>
              <a:ext uri="{FF2B5EF4-FFF2-40B4-BE49-F238E27FC236}">
                <a16:creationId xmlns:a16="http://schemas.microsoft.com/office/drawing/2014/main" id="{E3380AF9-4A13-8863-C400-BBE0EA681C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2367" y="663379"/>
            <a:ext cx="8887265" cy="4999086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AE1A4F-926B-765E-13C2-67642F72D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5" cy="6858000"/>
          </a:xfrm>
          <a:prstGeom prst="rect">
            <a:avLst/>
          </a:prstGeom>
        </p:spPr>
      </p:pic>
      <p:pic>
        <p:nvPicPr>
          <p:cNvPr id="6" name="Image 5" descr="Une image contenant fleur, tournesol, plante, Astérales&#10;&#10;Description générée automatiquement">
            <a:extLst>
              <a:ext uri="{FF2B5EF4-FFF2-40B4-BE49-F238E27FC236}">
                <a16:creationId xmlns:a16="http://schemas.microsoft.com/office/drawing/2014/main" id="{1ECEEDE0-AA71-02EA-DEFF-26B0CAD1F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52" y="5434264"/>
            <a:ext cx="1941544" cy="1047241"/>
          </a:xfrm>
          <a:prstGeom prst="rect">
            <a:avLst/>
          </a:prstGeom>
          <a:effectLst/>
        </p:spPr>
      </p:pic>
      <p:pic>
        <p:nvPicPr>
          <p:cNvPr id="7" name="Image 6" descr="Une image contenant logo, cercle, symbole, Emblème&#10;&#10;Description générée automatiquement">
            <a:extLst>
              <a:ext uri="{FF2B5EF4-FFF2-40B4-BE49-F238E27FC236}">
                <a16:creationId xmlns:a16="http://schemas.microsoft.com/office/drawing/2014/main" id="{7F9A4202-91FD-A410-820A-5A7CA333F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97" y="5470516"/>
            <a:ext cx="1023513" cy="982854"/>
          </a:xfrm>
          <a:prstGeom prst="rect">
            <a:avLst/>
          </a:prstGeom>
          <a:effectLst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9D9CFE-F1CC-6A30-D54F-817281B380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4337" y="5442448"/>
            <a:ext cx="992546" cy="992546"/>
          </a:xfrm>
          <a:prstGeom prst="rect">
            <a:avLst/>
          </a:prstGeom>
          <a:effectLst/>
        </p:spPr>
      </p:pic>
      <p:pic>
        <p:nvPicPr>
          <p:cNvPr id="10" name="Image 9" descr="Une image contenant logo, cercle, Marque, Emblème&#10;&#10;Description générée automatiquement">
            <a:extLst>
              <a:ext uri="{FF2B5EF4-FFF2-40B4-BE49-F238E27FC236}">
                <a16:creationId xmlns:a16="http://schemas.microsoft.com/office/drawing/2014/main" id="{3115AF7B-88A7-0D90-C3F4-99FD1A937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63" y="5403546"/>
            <a:ext cx="1148496" cy="1047242"/>
          </a:xfrm>
          <a:prstGeom prst="rect">
            <a:avLst/>
          </a:prstGeom>
          <a:effectLst/>
        </p:spPr>
      </p:pic>
      <p:pic>
        <p:nvPicPr>
          <p:cNvPr id="5" name="Image 4" descr="Une image contenant Police, Graphique, typographie&#10;&#10;Description générée automatiquement">
            <a:extLst>
              <a:ext uri="{FF2B5EF4-FFF2-40B4-BE49-F238E27FC236}">
                <a16:creationId xmlns:a16="http://schemas.microsoft.com/office/drawing/2014/main" id="{39E502B3-610A-19D9-E85C-4811EAA627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5" y="68196"/>
            <a:ext cx="3695111" cy="8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13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8203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8953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703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453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iel, nuage, nature, plein air&#10;&#10;Description générée automatiquement">
            <a:extLst>
              <a:ext uri="{FF2B5EF4-FFF2-40B4-BE49-F238E27FC236}">
                <a16:creationId xmlns:a16="http://schemas.microsoft.com/office/drawing/2014/main" id="{2A627A18-E4AF-2BAF-80D0-CCAD1824C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5"/>
            <a:ext cx="12192000" cy="68546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3023D7-BEC2-6D89-F583-76A33A0CF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-6"/>
            <a:ext cx="12192000" cy="685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23FF254-4F68-5C7D-22D7-09BF06EFD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079" y="334050"/>
            <a:ext cx="3465101" cy="1721077"/>
          </a:xfrm>
        </p:spPr>
      </p:pic>
      <p:pic>
        <p:nvPicPr>
          <p:cNvPr id="15" name="Image 14" descr="Une image contenant nourriture, pomme de terre, Restauration rapide, Fritures&#10;&#10;Description générée automatiquement">
            <a:extLst>
              <a:ext uri="{FF2B5EF4-FFF2-40B4-BE49-F238E27FC236}">
                <a16:creationId xmlns:a16="http://schemas.microsoft.com/office/drawing/2014/main" id="{51413089-ED87-1F58-F56D-DCE76FC5C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0" y="3643676"/>
            <a:ext cx="3614813" cy="3214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A633D2A-4438-BFDF-FD74-4E5508BAC04C}"/>
              </a:ext>
            </a:extLst>
          </p:cNvPr>
          <p:cNvSpPr txBox="1">
            <a:spLocks/>
          </p:cNvSpPr>
          <p:nvPr/>
        </p:nvSpPr>
        <p:spPr>
          <a:xfrm>
            <a:off x="379829" y="4344777"/>
            <a:ext cx="7765951" cy="230710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i="0" u="none" strike="noStrike" baseline="0" dirty="0">
                <a:latin typeface="Calibri-Bold"/>
              </a:rPr>
              <a:t>1ère usine </a:t>
            </a:r>
            <a:r>
              <a:rPr lang="fr-FR" sz="2400" i="0" u="none" strike="noStrike" baseline="0" dirty="0">
                <a:latin typeface="Calibri" panose="020F0502020204030204" pitchFamily="34" charset="0"/>
              </a:rPr>
              <a:t>de frites </a:t>
            </a:r>
            <a:r>
              <a:rPr lang="fr-FR" sz="24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Calibri-Bold"/>
              </a:rPr>
              <a:t>100% françaises :</a:t>
            </a:r>
          </a:p>
          <a:p>
            <a:pPr algn="ctr"/>
            <a:r>
              <a:rPr lang="fr-FR" sz="2400" i="1" dirty="0">
                <a:latin typeface="Calibri-Bold"/>
              </a:rPr>
              <a:t>d</a:t>
            </a:r>
            <a:r>
              <a:rPr lang="fr-FR" sz="2400" b="0" i="1" dirty="0">
                <a:latin typeface="Calibri-Bold"/>
              </a:rPr>
              <a:t>e la production</a:t>
            </a:r>
            <a:r>
              <a:rPr lang="fr-FR" sz="2400" i="1" dirty="0">
                <a:latin typeface="Calibri-Bold"/>
              </a:rPr>
              <a:t> de la pomme de terre, au produit fini</a:t>
            </a:r>
            <a:endParaRPr lang="fr-FR" sz="2400" b="0" i="1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fr-FR" sz="2400" dirty="0">
              <a:latin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766E6C-95CC-77BD-9A7E-5EA5ED8277C0}"/>
              </a:ext>
            </a:extLst>
          </p:cNvPr>
          <p:cNvSpPr txBox="1"/>
          <p:nvPr/>
        </p:nvSpPr>
        <p:spPr>
          <a:xfrm>
            <a:off x="903009" y="3569622"/>
            <a:ext cx="5557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Fabricant de Frites Surgelées</a:t>
            </a:r>
            <a:endParaRPr lang="fr-FR" sz="3200" dirty="0"/>
          </a:p>
        </p:txBody>
      </p:sp>
      <p:pic>
        <p:nvPicPr>
          <p:cNvPr id="5" name="Image 4" descr="Une image contenant Police, Graphique, typographie&#10;&#10;Description générée automatiquement">
            <a:extLst>
              <a:ext uri="{FF2B5EF4-FFF2-40B4-BE49-F238E27FC236}">
                <a16:creationId xmlns:a16="http://schemas.microsoft.com/office/drawing/2014/main" id="{6C783F2C-1668-25EE-63E6-08AF957B9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5" y="68196"/>
            <a:ext cx="3695111" cy="8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71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33023D7-BEC2-6D89-F583-76A33A0CF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-2144"/>
            <a:ext cx="12191997" cy="6860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23FF254-4F68-5C7D-22D7-09BF06EFD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941" y="4273001"/>
            <a:ext cx="3465101" cy="1721077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FD24A1A-B275-FD2D-4DD4-6A3F032D8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5371" y="4055540"/>
            <a:ext cx="5607896" cy="3548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328BA1E-F228-4500-975C-2F0FCD06865C}"/>
              </a:ext>
            </a:extLst>
          </p:cNvPr>
          <p:cNvSpPr txBox="1">
            <a:spLocks/>
          </p:cNvSpPr>
          <p:nvPr/>
        </p:nvSpPr>
        <p:spPr>
          <a:xfrm>
            <a:off x="904495" y="1665841"/>
            <a:ext cx="9218300" cy="10324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+mn-lt"/>
              </a:rPr>
              <a:t>➢ Frites surgelées traditionnelles et bio</a:t>
            </a:r>
          </a:p>
          <a:p>
            <a:pPr marL="1204913" indent="-396875">
              <a:buFont typeface="Courier New" panose="02070309020205020404" pitchFamily="49" charset="0"/>
              <a:buChar char="o"/>
            </a:pPr>
            <a:r>
              <a:rPr lang="fr-FR" sz="2400" dirty="0">
                <a:latin typeface="+mn-lt"/>
              </a:rPr>
              <a:t>Une production de 60.000t dès 2025</a:t>
            </a:r>
          </a:p>
          <a:p>
            <a:pPr marL="1204913" indent="-396875">
              <a:buFont typeface="Courier New" panose="02070309020205020404" pitchFamily="49" charset="0"/>
              <a:buChar char="o"/>
            </a:pPr>
            <a:r>
              <a:rPr lang="fr-FR" sz="2400" dirty="0">
                <a:latin typeface="+mn-lt"/>
              </a:rPr>
              <a:t>Jusqu’à 200.000 tonnes à horizon de 4 ans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41ACDA-E952-47C3-73F7-235F136D683A}"/>
              </a:ext>
            </a:extLst>
          </p:cNvPr>
          <p:cNvSpPr txBox="1"/>
          <p:nvPr/>
        </p:nvSpPr>
        <p:spPr>
          <a:xfrm>
            <a:off x="863926" y="946461"/>
            <a:ext cx="719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unité de production ultra-moderne</a:t>
            </a:r>
            <a:endParaRPr lang="fr-FR" sz="320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0FA60B5-7A0A-B86D-377C-64A136F487FD}"/>
              </a:ext>
            </a:extLst>
          </p:cNvPr>
          <p:cNvSpPr txBox="1">
            <a:spLocks/>
          </p:cNvSpPr>
          <p:nvPr/>
        </p:nvSpPr>
        <p:spPr>
          <a:xfrm>
            <a:off x="882589" y="2722764"/>
            <a:ext cx="9218300" cy="10324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+mn-lt"/>
              </a:rPr>
              <a:t>➢ Mais aussi une production de Flocons et de Spécialités</a:t>
            </a:r>
          </a:p>
        </p:txBody>
      </p:sp>
      <p:pic>
        <p:nvPicPr>
          <p:cNvPr id="6" name="Image 5" descr="Une image contenant Police, Graphique, typographie&#10;&#10;Description générée automatiquement">
            <a:extLst>
              <a:ext uri="{FF2B5EF4-FFF2-40B4-BE49-F238E27FC236}">
                <a16:creationId xmlns:a16="http://schemas.microsoft.com/office/drawing/2014/main" id="{E10ACDEF-8391-E7DB-8287-C3F948A76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5" y="68196"/>
            <a:ext cx="3695111" cy="8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88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hème Office 2013 – 2022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5676</TotalTime>
  <Words>707</Words>
  <Application>Microsoft Macintosh PowerPoint</Application>
  <PresentationFormat>Grand écran</PresentationFormat>
  <Paragraphs>106</Paragraphs>
  <Slides>20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Calibri-Bold</vt:lpstr>
      <vt:lpstr>Century Gothic</vt:lpstr>
      <vt:lpstr>Courier New</vt:lpstr>
      <vt:lpstr>Police système Courant</vt:lpstr>
      <vt:lpstr>Talk Sing Personal Use</vt:lpstr>
      <vt:lpstr>Wingdings</vt:lpstr>
      <vt:lpstr>Thème Office 2013 –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groupe</dc:title>
  <dc:creator>HP</dc:creator>
  <cp:lastModifiedBy>Eric TORMEN</cp:lastModifiedBy>
  <cp:revision>458</cp:revision>
  <dcterms:created xsi:type="dcterms:W3CDTF">2024-01-16T12:41:17Z</dcterms:created>
  <dcterms:modified xsi:type="dcterms:W3CDTF">2024-03-04T15:12:36Z</dcterms:modified>
</cp:coreProperties>
</file>